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58" r:id="rId16"/>
    <p:sldId id="274" r:id="rId17"/>
    <p:sldId id="275" r:id="rId18"/>
    <p:sldId id="268" r:id="rId19"/>
    <p:sldId id="269" r:id="rId20"/>
    <p:sldId id="270" r:id="rId21"/>
    <p:sldId id="271" r:id="rId22"/>
    <p:sldId id="272" r:id="rId23"/>
    <p:sldId id="280" r:id="rId24"/>
    <p:sldId id="281" r:id="rId25"/>
    <p:sldId id="273" r:id="rId26"/>
    <p:sldId id="276" r:id="rId27"/>
    <p:sldId id="277" r:id="rId28"/>
    <p:sldId id="278" r:id="rId29"/>
    <p:sldId id="279"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4660"/>
  </p:normalViewPr>
  <p:slideViewPr>
    <p:cSldViewPr>
      <p:cViewPr>
        <p:scale>
          <a:sx n="80" d="100"/>
          <a:sy n="80" d="100"/>
        </p:scale>
        <p:origin x="-123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352E3B7-C53E-4FD7-9969-72EB3569B2D9}" type="datetimeFigureOut">
              <a:rPr lang="ms-MY" smtClean="0"/>
              <a:t>19/05/2016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401623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352E3B7-C53E-4FD7-9969-72EB3569B2D9}" type="datetimeFigureOut">
              <a:rPr lang="ms-MY" smtClean="0"/>
              <a:t>19/05/2016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12576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352E3B7-C53E-4FD7-9969-72EB3569B2D9}" type="datetimeFigureOut">
              <a:rPr lang="ms-MY" smtClean="0"/>
              <a:t>19/05/2016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200785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52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118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481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6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474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690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45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352E3B7-C53E-4FD7-9969-72EB3569B2D9}" type="datetimeFigureOut">
              <a:rPr lang="ms-MY" smtClean="0"/>
              <a:t>19/05/2016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312868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917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954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89538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92271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81140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81065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3797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4747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243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2E3B7-C53E-4FD7-9969-72EB3569B2D9}" type="datetimeFigureOut">
              <a:rPr lang="ms-MY" smtClean="0"/>
              <a:t>19/05/2016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3627256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83730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6362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44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68513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9461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8904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52761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3929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961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2134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352E3B7-C53E-4FD7-9969-72EB3569B2D9}" type="datetimeFigureOut">
              <a:rPr lang="ms-MY" smtClean="0"/>
              <a:t>19/05/2016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2602045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40632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45725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43451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77148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4367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352E3B7-C53E-4FD7-9969-72EB3569B2D9}" type="datetimeFigureOut">
              <a:rPr lang="ms-MY" smtClean="0"/>
              <a:t>19/05/2016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376407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352E3B7-C53E-4FD7-9969-72EB3569B2D9}" type="datetimeFigureOut">
              <a:rPr lang="ms-MY" smtClean="0"/>
              <a:t>19/05/2016</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395068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2E3B7-C53E-4FD7-9969-72EB3569B2D9}" type="datetimeFigureOut">
              <a:rPr lang="ms-MY" smtClean="0"/>
              <a:t>19/05/2016</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81504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2E3B7-C53E-4FD7-9969-72EB3569B2D9}" type="datetimeFigureOut">
              <a:rPr lang="ms-MY" smtClean="0"/>
              <a:t>19/05/2016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344903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2E3B7-C53E-4FD7-9969-72EB3569B2D9}" type="datetimeFigureOut">
              <a:rPr lang="ms-MY" smtClean="0"/>
              <a:t>19/05/2016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00F74B-0745-428A-9F0E-14AFE75758E4}" type="slidenum">
              <a:rPr lang="ms-MY" smtClean="0"/>
              <a:t>‹#›</a:t>
            </a:fld>
            <a:endParaRPr lang="ms-MY"/>
          </a:p>
        </p:txBody>
      </p:sp>
    </p:spTree>
    <p:extLst>
      <p:ext uri="{BB962C8B-B14F-4D97-AF65-F5344CB8AC3E}">
        <p14:creationId xmlns:p14="http://schemas.microsoft.com/office/powerpoint/2010/main" val="162186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2E3B7-C53E-4FD7-9969-72EB3569B2D9}" type="datetimeFigureOut">
              <a:rPr lang="ms-MY" smtClean="0"/>
              <a:t>19/05/2016</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0F74B-0745-428A-9F0E-14AFE75758E4}" type="slidenum">
              <a:rPr lang="ms-MY" smtClean="0"/>
              <a:t>‹#›</a:t>
            </a:fld>
            <a:endParaRPr lang="ms-MY"/>
          </a:p>
        </p:txBody>
      </p:sp>
    </p:spTree>
    <p:extLst>
      <p:ext uri="{BB962C8B-B14F-4D97-AF65-F5344CB8AC3E}">
        <p14:creationId xmlns:p14="http://schemas.microsoft.com/office/powerpoint/2010/main" val="2914177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5/19/2016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311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5491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19/05/2016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8062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 y="-276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00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44624"/>
            <a:ext cx="8991600" cy="1384995"/>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fadhilat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38248" y="1772816"/>
            <a:ext cx="8066199" cy="158417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keampunan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dibuka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seluas-luasnya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38247" y="3645024"/>
            <a:ext cx="8066199" cy="252028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Terdapat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dua golongan yang terhalang daripada mendapat rahmat dan keampunan ini. Mereka ialah orang yang menyekutukan Allah, dan orang yang berbalah dan bergaduh sesama muslim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260648"/>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63256"/>
            <a:ext cx="9144000" cy="1569660"/>
          </a:xfrm>
          <a:prstGeom prst="rect">
            <a:avLst/>
          </a:prstGeom>
          <a:solidFill>
            <a:schemeClr val="tx1">
              <a:lumMod val="65000"/>
              <a:lumOff val="3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لَيَطَّلِعُ فِي لَيْلَةِ النِّصْفِ مِنْ شَعْبَانَ، فَيَغْفِرُ لِجَمِيعِ خَلْقِهِ إِلاَّ لِمُشْرِكٍ أَوْ مُشَاحِنٍ.</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144620"/>
            <a:ext cx="9144000" cy="1785104"/>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menurunkan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kemurahannya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nisfu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mengampunkan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mensyirikkan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bertelingkah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Tirmizi</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Majah</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 </a:t>
            </a: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6904" y="44624"/>
            <a:ext cx="8847584" cy="147732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menghidupkan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nisfu</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bertepatan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99592" y="1988840"/>
            <a:ext cx="7992888" cy="1584176"/>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a:effectLst>
                  <a:outerShdw blurRad="38100" dist="38100" dir="2700000" algn="tl">
                    <a:srgbClr val="000000">
                      <a:alpha val="43137"/>
                    </a:srgbClr>
                  </a:outerShdw>
                </a:effectLst>
                <a:latin typeface="Arial" pitchFamily="34" charset="0"/>
                <a:cs typeface="Arial" pitchFamily="34" charset="0"/>
              </a:rPr>
              <a:t>Semua amalan soleh, samada solat sunat, membaca al-quran, berzikir, beriktikaf, bertahajjud, menghadiri kuliah ilmu, bersedekah dan memberi makan boleh dilakukan</a:t>
            </a:r>
            <a:endParaRPr lang="en-US" sz="2400" b="1" dirty="0">
              <a:ln w="1270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899592" y="3789040"/>
            <a:ext cx="7992888" cy="194421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ms-MY" sz="2400" b="1" dirty="0">
                <a:effectLst>
                  <a:outerShdw blurRad="38100" dist="38100" dir="2700000" algn="tl">
                    <a:srgbClr val="000000">
                      <a:alpha val="43137"/>
                    </a:srgbClr>
                  </a:outerShdw>
                </a:effectLst>
                <a:latin typeface="Arial" pitchFamily="34" charset="0"/>
                <a:cs typeface="Arial" pitchFamily="34" charset="0"/>
              </a:rPr>
              <a:t>Maka kita lihat pada malam nisfu Sya’ban, masjid-masjid dipenuhi dengan pelbagai golongan. Mereka terdiri daripada pengunjung tetap, pengunjung Jumaat, dan ada juga yang hanya menampakkan diri pada hari raya dan malam nisfu Sya’ban sahaja. </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ight Arrow 5"/>
          <p:cNvSpPr/>
          <p:nvPr/>
        </p:nvSpPr>
        <p:spPr>
          <a:xfrm>
            <a:off x="215516" y="1844824"/>
            <a:ext cx="684076" cy="881839"/>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152718" y="3699289"/>
            <a:ext cx="746874" cy="881839"/>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2243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57554" y="1484784"/>
            <a:ext cx="7992888" cy="1584176"/>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effectLst>
                  <a:outerShdw blurRad="38100" dist="38100" dir="2700000" algn="tl">
                    <a:srgbClr val="000000">
                      <a:alpha val="43137"/>
                    </a:srgbClr>
                  </a:outerShdw>
                </a:effectLst>
              </a:rPr>
              <a:t>Pada </a:t>
            </a:r>
            <a:r>
              <a:rPr lang="ms-MY" sz="2400" b="1" dirty="0">
                <a:effectLst>
                  <a:outerShdw blurRad="38100" dist="38100" dir="2700000" algn="tl">
                    <a:srgbClr val="000000">
                      <a:alpha val="43137"/>
                    </a:srgbClr>
                  </a:outerShdw>
                </a:effectLst>
              </a:rPr>
              <a:t>hakikatnya menerima jemputan Allah pada setiap hari, lima kali sehari semalam; bukannya pada malam nisfu Sya’ban sahaja.</a:t>
            </a:r>
            <a:endParaRPr lang="en-US" sz="2400" b="1" dirty="0">
              <a:ln w="1270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569429" y="4149080"/>
            <a:ext cx="7992888" cy="194421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400" b="1" dirty="0">
                <a:effectLst>
                  <a:outerShdw blurRad="38100" dist="38100" dir="2700000" algn="tl">
                    <a:srgbClr val="000000">
                      <a:alpha val="43137"/>
                    </a:srgbClr>
                  </a:outerShdw>
                </a:effectLst>
              </a:rPr>
              <a:t>Sayugia kita berasa malu di depan Allah, kerana hanya datang ke rumahNya pada malam nisfu Sya’ban sahaja, tidak pada waktu-waktu lain. Sepatutnya malam nisfu Sya’ban menjadi pencetus semangat untuk kita terus hadir ke masjid pada malam-malam dan hari berikutnya.</a:t>
            </a:r>
            <a:endParaRPr lang="en-MY" sz="2400" b="1" dirty="0">
              <a:effectLst>
                <a:outerShdw blurRad="38100" dist="38100" dir="2700000" algn="tl">
                  <a:srgbClr val="000000">
                    <a:alpha val="43137"/>
                  </a:srgbClr>
                </a:outerShdw>
              </a:effectLst>
            </a:endParaRPr>
          </a:p>
        </p:txBody>
      </p:sp>
      <p:sp>
        <p:nvSpPr>
          <p:cNvPr id="5" name="Right Arrow 4"/>
          <p:cNvSpPr/>
          <p:nvPr/>
        </p:nvSpPr>
        <p:spPr>
          <a:xfrm>
            <a:off x="288160" y="1224136"/>
            <a:ext cx="416711" cy="881839"/>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245472" y="3861048"/>
            <a:ext cx="416711" cy="881839"/>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7384"/>
            <a:ext cx="8755307"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memulakan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separuh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ight Arrow 3"/>
          <p:cNvSpPr/>
          <p:nvPr/>
        </p:nvSpPr>
        <p:spPr>
          <a:xfrm>
            <a:off x="236293" y="1268760"/>
            <a:ext cx="5999810"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2886035"/>
            <a:ext cx="9144000" cy="830997"/>
          </a:xfrm>
          <a:prstGeom prst="rect">
            <a:avLst/>
          </a:prstGeom>
          <a:solidFill>
            <a:schemeClr val="tx1">
              <a:lumMod val="65000"/>
              <a:lumOff val="3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انْتَصَفَ شَعْبَانُ فَلاَ تَصُومُوا</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1"/>
          <p:cNvSpPr>
            <a:spLocks noChangeArrowheads="1"/>
          </p:cNvSpPr>
          <p:nvPr/>
        </p:nvSpPr>
        <p:spPr bwMode="auto">
          <a:xfrm>
            <a:off x="0" y="5026531"/>
            <a:ext cx="9144000" cy="1138773"/>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melepasi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separuh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Abu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Baihaqi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16632"/>
            <a:ext cx="8755307" cy="1200329"/>
          </a:xfrm>
          <a:prstGeom prst="rect">
            <a:avLst/>
          </a:prstGeom>
        </p:spPr>
        <p:txBody>
          <a:bodyPr wrap="square">
            <a:spAutoFit/>
          </a:bodyP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Mazhab</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Syafie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separuh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3"/>
          <p:cNvSpPr/>
          <p:nvPr/>
        </p:nvSpPr>
        <p:spPr>
          <a:xfrm>
            <a:off x="228596" y="1288762"/>
            <a:ext cx="7007700" cy="1996222"/>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AutoNum type="arabicPeriod"/>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Nazar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Kaffarah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186257" y="2497140"/>
            <a:ext cx="7986143" cy="2444028"/>
          </a:xfrm>
          <a:prstGeom prst="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menyambungnya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separuh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b="1" dirty="0" smtClean="0">
              <a:effectLst>
                <a:outerShdw blurRad="38100" dist="38100" dir="2700000" algn="tl">
                  <a:srgbClr val="000000">
                    <a:alpha val="43137"/>
                  </a:srgbClr>
                </a:outerShdw>
              </a:effectLst>
            </a:endParaRPr>
          </a:p>
        </p:txBody>
      </p:sp>
      <p:sp>
        <p:nvSpPr>
          <p:cNvPr id="6" name="Right Arrow 5"/>
          <p:cNvSpPr/>
          <p:nvPr/>
        </p:nvSpPr>
        <p:spPr>
          <a:xfrm>
            <a:off x="228596" y="4005064"/>
            <a:ext cx="8915404" cy="270892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Orang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membiasakan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Isnin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Khamis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minggu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6904" y="188640"/>
            <a:ext cx="8991600" cy="954107"/>
          </a:xfrm>
          <a:prstGeom prst="rect">
            <a:avLst/>
          </a:prstGeom>
        </p:spPr>
        <p:txBody>
          <a:bodyPr wrap="square">
            <a:spAutoFit/>
          </a:bodyPr>
          <a:lstStyle/>
          <a:p>
            <a:pPr algn="ctr" fontAlgn="auto">
              <a:spcBef>
                <a:spcPts val="0"/>
              </a:spcBef>
              <a:spcAft>
                <a:spcPts val="0"/>
              </a:spcAft>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Seruan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Sya’ban</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fontAlgn="auto">
              <a:spcBef>
                <a:spcPts val="0"/>
              </a:spcBef>
              <a:spcAft>
                <a:spcPts val="0"/>
              </a:spcAft>
              <a:defRPr/>
            </a:pP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38248" y="1142747"/>
            <a:ext cx="8066199" cy="158417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Mendamaikan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sesama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perasaan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dendam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sengketa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38247" y="2906943"/>
            <a:ext cx="8066199" cy="126014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 Meningkatkan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 soleh seperti solat berjemaah di masjid, membaca al-Quran, bersedekah dan menghubungkan silaturrahim.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32774" y="4383107"/>
            <a:ext cx="8066199" cy="165618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Menyegerakan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belum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selesai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menggantikan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6904" y="188640"/>
            <a:ext cx="8991600" cy="954107"/>
          </a:xfrm>
          <a:prstGeom prst="rect">
            <a:avLst/>
          </a:prstGeom>
        </p:spPr>
        <p:txBody>
          <a:bodyPr wrap="square">
            <a:spAutoFit/>
          </a:bodyPr>
          <a:lstStyle/>
          <a:p>
            <a:pPr algn="ctr" fontAlgn="auto">
              <a:spcBef>
                <a:spcPts val="0"/>
              </a:spcBef>
              <a:spcAft>
                <a:spcPts val="0"/>
              </a:spcAft>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Seruan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Sya’ban</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fontAlgn="auto">
              <a:spcBef>
                <a:spcPts val="0"/>
              </a:spcBef>
              <a:spcAft>
                <a:spcPts val="0"/>
              </a:spcAft>
              <a:defRPr/>
            </a:pP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38248" y="1646803"/>
            <a:ext cx="8066199" cy="93610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Membanyakkan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Sya’ban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38247" y="3122967"/>
            <a:ext cx="8066199" cy="126014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5) Menjauhi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 maksiat dan larangan Allah SWT kerana menghormati dan memuliakan bulan Sya’ban yang diberkati Allah ini.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8208" y="-99392"/>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Al-Haj </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31-32</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465240"/>
            <a:ext cx="8915400" cy="3170099"/>
          </a:xfrm>
          <a:prstGeom prst="rect">
            <a:avLst/>
          </a:prstGeom>
          <a:solidFill>
            <a:schemeClr val="accent6">
              <a:lumMod val="50000"/>
              <a:alpha val="24000"/>
            </a:schemeClr>
          </a:solidFill>
        </p:spPr>
        <p:txBody>
          <a:bodyPr wrap="square">
            <a:spAutoFit/>
          </a:bodyPr>
          <a:lstStyle/>
          <a:p>
            <a:pPr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perkara-perkara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tulus</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ikhlas</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mempersekutukan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mempersekutukan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seolah-olah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disambar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dihumbankan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angin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membinasakan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syiar-syiar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ugama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sifat-sifat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mukmin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262046" y="1145883"/>
            <a:ext cx="8630434" cy="2031325"/>
          </a:xfrm>
          <a:prstGeom prst="rect">
            <a:avLst/>
          </a:prstGeom>
          <a:solidFill>
            <a:schemeClr val="tx2">
              <a:alpha val="38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حُنَفَاء لِلَّهِ غَيْرَ مُشْرِكِينَ بِهِ وَمَن يُشْرِكْ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فَكَأَنَّمَا خَرَّ مِنَ السَّمَاء فَتَخْطَفُهُ الطَّيْرُ أَوْ تَهْوِي بِهِ الرِّيحُ فِي مَكَانٍ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سَحِيقٍ.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ذَلِكَ وَمَن يُعَظِّمْ شَعَائِرَ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فَإِنَّهَا مِن تَقْوَى الْقُلُوبِ</a:t>
            </a:r>
            <a:endParaRPr lang="en-US"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712416"/>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26064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50060"/>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64622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18864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5077902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05398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504056" y="1545962"/>
            <a:ext cx="81724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3957064"/>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35239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35808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68847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4076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016" y="1448453"/>
            <a:ext cx="8820472" cy="1754326"/>
          </a:xfrm>
          <a:prstGeom prst="rect">
            <a:avLst/>
          </a:prstGeom>
          <a:solidFill>
            <a:srgbClr val="002060">
              <a:alpha val="25000"/>
            </a:srgbClr>
          </a:solidFill>
        </p:spPr>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وَصَحْبِهِ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600562"/>
            <a:ext cx="8286808" cy="2554545"/>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44624"/>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14076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1886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1458650"/>
            <a:ext cx="8388424" cy="923330"/>
          </a:xfrm>
          <a:prstGeom prst="rect">
            <a:avLst/>
          </a:prstGeom>
          <a:solidFill>
            <a:schemeClr val="tx2">
              <a:alpha val="35000"/>
            </a:schemeClr>
          </a:solidFill>
        </p:spPr>
        <p:txBody>
          <a:bodyPr wrap="square">
            <a:spAutoFit/>
          </a:bodyPr>
          <a:lstStyle/>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تَعَالَى وَاشْكُرُوهُ عَلَى آلاَئِهِ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وَنَعْمَائِهِ</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44016" y="3864530"/>
            <a:ext cx="8892480" cy="1292662"/>
          </a:xfrm>
          <a:prstGeom prst="rect">
            <a:avLst/>
          </a:prstGeom>
          <a:noFill/>
          <a:ln w="9525">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pengurniaan</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26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4076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76200"/>
            <a:ext cx="8236146" cy="954107"/>
          </a:xfrm>
          <a:prstGeom prst="rect">
            <a:avLst/>
          </a:prstGeom>
        </p:spPr>
        <p:txBody>
          <a:bodyPr>
            <a:spAutoFit/>
          </a:bodyPr>
          <a:lstStyle/>
          <a:p>
            <a:pPr algn="ctr">
              <a:defRPr/>
            </a:pPr>
            <a:r>
              <a:rPr lang="sv-SE" sz="2800" kern="0" dirty="0">
                <a:ln w="3175" cmpd="sng">
                  <a:solidFill>
                    <a:srgbClr val="FFFF00"/>
                  </a:solidFill>
                  <a:prstDash val="solid"/>
                </a:ln>
                <a:solidFill>
                  <a:srgbClr val="FFFF00"/>
                </a:solidFill>
                <a:effectLst>
                  <a:glow rad="101600">
                    <a:prstClr val="black"/>
                  </a:glow>
                  <a:outerShdw blurRad="63500" dir="3600000" algn="tl" rotWithShape="0">
                    <a:srgbClr val="000000">
                      <a:alpha val="70000"/>
                    </a:srgbClr>
                  </a:outerShdw>
                </a:effectLst>
                <a:latin typeface="Arial"/>
                <a:ea typeface="Times New Roman"/>
              </a:rPr>
              <a:t>Al Quran telah mengingatkan kita tentang kepentingan masa. </a:t>
            </a:r>
          </a:p>
        </p:txBody>
      </p:sp>
      <p:sp>
        <p:nvSpPr>
          <p:cNvPr id="4" name="Rectangle 3"/>
          <p:cNvSpPr/>
          <p:nvPr/>
        </p:nvSpPr>
        <p:spPr>
          <a:xfrm>
            <a:off x="806533" y="1258907"/>
            <a:ext cx="7467600" cy="1676400"/>
          </a:xfrm>
          <a:prstGeom prst="rect">
            <a:avLst/>
          </a:prstGeom>
          <a:ln/>
        </p:spPr>
        <p:style>
          <a:lnRef idx="1">
            <a:schemeClr val="accent2"/>
          </a:lnRef>
          <a:fillRef idx="2">
            <a:schemeClr val="accent2"/>
          </a:fillRef>
          <a:effectRef idx="1">
            <a:schemeClr val="accent2"/>
          </a:effectRef>
          <a:fontRef idx="minor">
            <a:schemeClr val="dk1"/>
          </a:fontRef>
        </p:style>
        <p:txBody>
          <a:bodyPr lIns="107658" tIns="107658" rIns="107658" bIns="107658" spcCol="1270" anchor="ctr"/>
          <a:lstStyle/>
          <a:p>
            <a:pPr algn="ctr" defTabSz="8445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Memanfaatkan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anugerah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kesihatan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yang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dimiliki</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bagi</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mempertingkatkan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amal</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ibadah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p>
        </p:txBody>
      </p:sp>
      <p:sp>
        <p:nvSpPr>
          <p:cNvPr id="5" name="Pentagon 4"/>
          <p:cNvSpPr/>
          <p:nvPr/>
        </p:nvSpPr>
        <p:spPr>
          <a:xfrm>
            <a:off x="806532" y="4840307"/>
            <a:ext cx="7804067" cy="1447800"/>
          </a:xfrm>
          <a:prstGeom prst="homePlate">
            <a:avLst>
              <a:gd name="adj" fmla="val 4021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07658" tIns="107658" rIns="107658" bIns="107658" spcCol="1270" anchor="ctr"/>
          <a:lstStyle/>
          <a:p>
            <a:pPr algn="ctr" defTabSz="844550">
              <a:lnSpc>
                <a:spcPct val="90000"/>
              </a:lnSpc>
              <a:spcAft>
                <a:spcPct val="35000"/>
              </a:spcAft>
              <a:defRPr/>
            </a:pP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Marilah</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kita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bersama-sama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memastikan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kualiti</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masa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anak-anak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dijaga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diuruskan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dengan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baik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agar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tidak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menyesal</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di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kemudian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hari</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endParaRPr lang="en-MY" sz="2400" kern="0" dirty="0">
              <a:ln w="3175" cmpd="sng">
                <a:solidFill>
                  <a:srgbClr val="FFFFFF"/>
                </a:solidFill>
                <a:prstDash val="solid"/>
              </a:ln>
              <a:solidFill>
                <a:srgbClr val="FFFFFF"/>
              </a:solidFill>
              <a:effectLst>
                <a:glow rad="127000">
                  <a:sysClr val="windowText" lastClr="000000"/>
                </a:glow>
                <a:outerShdw blurRad="63500" dir="3600000" algn="tl" rotWithShape="0">
                  <a:srgbClr val="000000">
                    <a:alpha val="70000"/>
                  </a:srgbClr>
                </a:outerShdw>
              </a:effectLst>
              <a:latin typeface="Arial"/>
            </a:endParaRPr>
          </a:p>
        </p:txBody>
      </p:sp>
      <p:sp>
        <p:nvSpPr>
          <p:cNvPr id="6" name="Rectangle 5"/>
          <p:cNvSpPr/>
          <p:nvPr/>
        </p:nvSpPr>
        <p:spPr>
          <a:xfrm>
            <a:off x="806532" y="3240107"/>
            <a:ext cx="7467600" cy="1419170"/>
          </a:xfrm>
          <a:prstGeom prst="rect">
            <a:avLst/>
          </a:prstGeom>
          <a:solidFill>
            <a:sysClr val="window" lastClr="FFFFFF"/>
          </a:solidFill>
          <a:ln w="25400" cap="flat" cmpd="sng" algn="ctr">
            <a:solidFill>
              <a:srgbClr val="C00000"/>
            </a:solidFill>
            <a:prstDash val="solid"/>
          </a:ln>
          <a:effectLst/>
        </p:spPr>
        <p:txBody>
          <a:bodyPr lIns="107658" tIns="107658" rIns="107658" bIns="107658" spcCol="1270" anchor="ctr"/>
          <a:lstStyle/>
          <a:p>
            <a:pPr algn="ctr" defTabSz="844550">
              <a:lnSpc>
                <a:spcPct val="90000"/>
              </a:lnSpc>
              <a:spcAft>
                <a:spcPct val="35000"/>
              </a:spcAft>
              <a:defRPr/>
            </a:pP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Gunakanlah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tenaga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yang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masih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kuat</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untuk</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bersama-sama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golongan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yang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lebih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berumur</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bagi</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mengimarahkan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rumah-rumah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Allah. </a:t>
            </a:r>
            <a:endPar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3014076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8208" y="152400"/>
            <a:ext cx="881628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62046" y="1414641"/>
            <a:ext cx="8630434" cy="2123658"/>
          </a:xfrm>
          <a:prstGeom prst="rect">
            <a:avLst/>
          </a:prstGeom>
          <a:solidFill>
            <a:schemeClr val="tx2">
              <a:alpha val="38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"اِغْتَنِمْ خَمْسًا قَبْلَ خَمْسٍ : شَبَابَكَ قَبْلَ هَرَمِكَ ، وَصِحَّتَكَ قَبْلَ سَقَمِكَ ، وَغِنَاكَ قَبْلَ فَقْرِكَ ،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وَفَرَاغَكَ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قَبْلَ شُغْلِكَ ، وَحَيَاتَكَ قَبْلَ مَوْتِكَ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110570" y="4495800"/>
            <a:ext cx="8915400" cy="2308324"/>
          </a:xfrm>
          <a:prstGeom prst="rect">
            <a:avLst/>
          </a:prstGeom>
          <a:solidFill>
            <a:schemeClr val="accent6">
              <a:lumMod val="50000"/>
              <a:alpha val="24000"/>
            </a:schemeClr>
          </a:solidFill>
        </p:spPr>
        <p:txBody>
          <a:bodyPr wrap="square">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Rebutlah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peluang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lima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lima yang lain,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mudamu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masa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tuamu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sihatmu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faqirmu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lapangmu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sibukmu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masih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hidup</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matimu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riwayat</a:t>
            </a:r>
            <a:r>
              <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Tirmizi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val="3487787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4787206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4540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261449"/>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رَسُوْلُ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1663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661063"/>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121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15541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340178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99030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68630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239277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18864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38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409240"/>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3886871"/>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8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51970"/>
            <a:ext cx="9144000" cy="1631216"/>
          </a:xfrm>
          <a:prstGeom prst="rect">
            <a:avLst/>
          </a:prstGeom>
          <a:solidFill>
            <a:srgbClr val="990000">
              <a:alpha val="15000"/>
            </a:srgb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فِيْ أَيَّامِ الدَهْرِ كُلِّه،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وَاعْلَمُوا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لِلَّهِ نَفَحَاتٍ مِنْ رَحْمَتِهِ</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824461"/>
            <a:ext cx="8610600" cy="1692771"/>
          </a:xfrm>
          <a:prstGeom prst="rect">
            <a:avLst/>
          </a:prstGeom>
          <a:noFill/>
          <a:ln w="9525">
            <a:noFill/>
          </a:ln>
        </p:spPr>
        <p:txBody>
          <a:bodyPr wrap="square">
            <a:spAutoFit/>
          </a:bodyPr>
          <a:lstStyle/>
          <a:p>
            <a:pPr algn="ctr" fontAlgn="auto">
              <a:spcBef>
                <a:spcPts val="0"/>
              </a:spcBef>
              <a:spcAft>
                <a:spcPts val="0"/>
              </a:spcAft>
              <a:defRPr/>
            </a:pP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setiap</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Ketahuilah</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menyediakan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limpahan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rahmatnya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dikehendaki</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16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1484784"/>
            <a:ext cx="5976664" cy="830997"/>
          </a:xfrm>
          <a:prstGeom prst="rect">
            <a:avLst/>
          </a:prstGeom>
        </p:spPr>
        <p:txBody>
          <a:bodyPr wrap="square">
            <a:spAutoFit/>
          </a:bodyPr>
          <a:lstStyle/>
          <a:p>
            <a:pPr algn="ctr" fontAlgn="auto">
              <a:spcBef>
                <a:spcPts val="0"/>
              </a:spcBef>
              <a:spcAft>
                <a:spcPts val="0"/>
              </a:spcAft>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36</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767568"/>
            <a:ext cx="9144000" cy="2677656"/>
          </a:xfrm>
          <a:prstGeom prst="rect">
            <a:avLst/>
          </a:prstGeom>
          <a:solidFill>
            <a:schemeClr val="tx1">
              <a:alpha val="32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عِدَّةَ الشُّهُورِ عِندَ اللّهِ اثْنَا عَشَرَ شَهْرًا فِي كِتَابِ اللّهِ يَوْمَ خَلَقَ السَّمَاوَات وَالأَرْضَ مِنْهَا أَرْبَعَةٌ حُرُمٌ ذَلِكَ الدِّينُ الْقَيِّمُ فَلاَ تَظْلِمُواْ فِيهِنَّ أَنفُسَكُمْ وَقَاتِلُواْ الْمُشْرِكِينَ كَآفَّةً كَمَا يُقَاتِلُونَكُمْ كَآفَّةً وَاعْلَمُواْ أَنَّ اللّهَ مَعَ الْمُتَّقِينَ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ight Arrow 4"/>
          <p:cNvSpPr/>
          <p:nvPr/>
        </p:nvSpPr>
        <p:spPr>
          <a:xfrm>
            <a:off x="216024" y="188640"/>
            <a:ext cx="7884368"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Dijadikan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bulan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matahari</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penentu</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kehidupan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186893"/>
            <a:ext cx="4267022"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2059101"/>
            <a:ext cx="9144000" cy="317009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bilangan bulan-bulan di sisi (hukum) Allah ialah dua belas bulan, (yang telah ditetapkan) Dalam Kitab Allah semasa ia menciptakan langit dan bumi, di antaranya empat bulan yang dihormati. ketetapan Yang demikian itu ialah ugama yang betul lurus, maka janganlah kamu menganiaya diri kamu Dalam bulan-bulan yang dihormati itu (dengan melanggar laranganNya); dan perangilah kaum kafir musyrik seluruhnya sebagaimana mereka memerangi kamu seluruhnya; dan ketahuilah sesungguhnya Allah beserta orang-orang Yang bertaqwa. </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27384"/>
            <a:ext cx="8977086" cy="954107"/>
          </a:xfrm>
          <a:prstGeom prst="rect">
            <a:avLst/>
          </a:prstGeom>
        </p:spPr>
        <p:txBody>
          <a:bodyPr wrap="square">
            <a:spAutoFit/>
          </a:bodyPr>
          <a:lstStyle/>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Ahmad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Nasa’ie</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meriwayatkan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Usmah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bin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Zaid</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katanya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124744"/>
            <a:ext cx="9144000" cy="2554545"/>
          </a:xfrm>
          <a:prstGeom prst="rect">
            <a:avLst/>
          </a:prstGeom>
          <a:solidFill>
            <a:schemeClr val="tx1">
              <a:lumMod val="65000"/>
              <a:lumOff val="35000"/>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قُلْتُ يَا رَسُولَ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لَمْ أَرَكَ تَصُومُ شَهْرًا مِنْ الشُّهُورِ مَا تَصُومُ مِنْ شَعْبَانَ. قَالَ ذَلِكَ شَهْرٌ يَغْفُلُ النَّاسُ عَنْهُ بَيْنَ رَجَبٍ وَرَمَضَانَ، وَهُوَ شَهْرٌ تُرْفَعُ فِيهِ الأَعْمَالُ إِلَى رَبِّ الْعَالَمِينَ، فَأُحِبُّ أَنْ يُرْفَعَ عَمَلِي وَأَنَا صَائِمٌ.</a:t>
            </a:r>
            <a:endParaRPr lang="ms-MY" sz="40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717032"/>
            <a:ext cx="9144000" cy="2554545"/>
          </a:xfrm>
          <a:prstGeom prst="rect">
            <a:avLst/>
          </a:prstGeom>
          <a:solidFill>
            <a:schemeClr val="bg1">
              <a:alpha val="54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Usamah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Jawab</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dilupai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Rejab</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Sya’ban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diangkat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amalan-amalan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diangkat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amalanku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12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45541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1709</Words>
  <Application>Microsoft Office PowerPoint</Application>
  <PresentationFormat>On-screen Show (4:3)</PresentationFormat>
  <Paragraphs>118</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6</cp:revision>
  <dcterms:created xsi:type="dcterms:W3CDTF">2016-05-18T13:24:41Z</dcterms:created>
  <dcterms:modified xsi:type="dcterms:W3CDTF">2016-05-19T09:47:45Z</dcterms:modified>
</cp:coreProperties>
</file>